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3" r:id="rId9"/>
    <p:sldId id="342" r:id="rId10"/>
    <p:sldId id="341" r:id="rId11"/>
    <p:sldId id="340" r:id="rId12"/>
    <p:sldId id="344" r:id="rId13"/>
    <p:sldId id="262" r:id="rId14"/>
    <p:sldId id="264" r:id="rId15"/>
    <p:sldId id="343" r:id="rId16"/>
    <p:sldId id="346" r:id="rId17"/>
    <p:sldId id="339" r:id="rId18"/>
    <p:sldId id="337" r:id="rId19"/>
    <p:sldId id="345" r:id="rId20"/>
    <p:sldId id="347" r:id="rId21"/>
    <p:sldId id="348" r:id="rId22"/>
    <p:sldId id="33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1346" autoAdjust="0"/>
    <p:restoredTop sz="86501"/>
  </p:normalViewPr>
  <p:slideViewPr>
    <p:cSldViewPr snapToGrid="0" snapToObjects="1">
      <p:cViewPr varScale="1">
        <p:scale>
          <a:sx n="98" d="100"/>
          <a:sy n="98" d="100"/>
        </p:scale>
        <p:origin x="208" y="5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7/26/19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7/26/19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569432-77A0-D147-A3F3-E4259A568A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BDAD1CF-C0A8-EF47-AA7B-2F3C34BEE7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45370A-F3CB-5C43-AFAD-7E7757C35DD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B86971C-B037-BD42-9950-71F413B85609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4852A3-BE0A-F644-A30F-584C34292706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AD323FC-0A1A-B041-A4EA-FFCF16F46A9A}"/>
              </a:ext>
            </a:extLst>
          </p:cNvPr>
          <p:cNvCxnSpPr>
            <a:cxnSpLocks/>
          </p:cNvCxnSpPr>
          <p:nvPr userDrawn="1"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9259" y="6295490"/>
            <a:ext cx="817418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06677" y="6295491"/>
            <a:ext cx="2624447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31124" y="6295490"/>
            <a:ext cx="682920" cy="365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i="0" kern="1200">
          <a:solidFill>
            <a:schemeClr val="tx1"/>
          </a:solidFill>
          <a:latin typeface="Helvetica Light" panose="020B04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esearchComputing/RMACC/blob/master/2017/How_Access_Summit/how_access_summit_2017.pdf" TargetMode="External"/><Relationship Id="rId3" Type="http://schemas.openxmlformats.org/officeDocument/2006/relationships/hyperlink" Target="https://www.colorado.edu/rc" TargetMode="External"/><Relationship Id="rId7" Type="http://schemas.openxmlformats.org/officeDocument/2006/relationships/hyperlink" Target="https://github.com/ResearchComputing/Final_Tutorials/blob/master/General_Computing_Topics/EfficientSerialSubmission/EfficientSerial.pdf" TargetMode="External"/><Relationship Id="rId2" Type="http://schemas.openxmlformats.org/officeDocument/2006/relationships/hyperlink" Target="mailto:Daniel.Trahan@Colorado.edu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esearchComputing/Basics_Supercomputing/blob/master/2017_July/Day_One/%5b04%5d_submitting_jobs_supercomputer.pdf" TargetMode="External"/><Relationship Id="rId5" Type="http://schemas.openxmlformats.org/officeDocument/2006/relationships/hyperlink" Target="https://github.com/ResearchComputing/CU_DENVER_HPC_2019" TargetMode="External"/><Relationship Id="rId4" Type="http://schemas.openxmlformats.org/officeDocument/2006/relationships/hyperlink" Target="http://tinyurl.com/curc-names" TargetMode="External"/><Relationship Id="rId9" Type="http://schemas.openxmlformats.org/officeDocument/2006/relationships/hyperlink" Target="https://github.com/ResearchComputing/Final_Tutorials/blob/master/General_Computing_Topics/Basics_Supercomputing/2017_January/%5b04%5d_Submitting_Jobs_to_the_Supercomputer.pdf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slurm.schedmd.com/quickstart.html" TargetMode="External"/><Relationship Id="rId3" Type="http://schemas.openxmlformats.org/officeDocument/2006/relationships/hyperlink" Target="http://tinyurl.com/curc-names" TargetMode="External"/><Relationship Id="rId7" Type="http://schemas.openxmlformats.org/officeDocument/2006/relationships/hyperlink" Target="https://github.com/ResearchComputing/CHANGE_2019" TargetMode="External"/><Relationship Id="rId2" Type="http://schemas.openxmlformats.org/officeDocument/2006/relationships/hyperlink" Target="http://tinyurl.com/curc-survey1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Andrew.Monaghan@Colorado.edu" TargetMode="External"/><Relationship Id="rId5" Type="http://schemas.openxmlformats.org/officeDocument/2006/relationships/hyperlink" Target="mailto:Daniel.Trahan@Colorado.edu" TargetMode="External"/><Relationship Id="rId4" Type="http://schemas.openxmlformats.org/officeDocument/2006/relationships/hyperlink" Target="mailto:rc-help@Colorado.edu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095" y="4548248"/>
            <a:ext cx="11123222" cy="154379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6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Arial Narrow" panose="020B0604020202020204" pitchFamily="34" charset="0"/>
              </a:rPr>
              <a:t>Bash Scripting</a:t>
            </a:r>
            <a:endParaRPr lang="en-US" sz="6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elvetica Light" panose="020B0403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32120-5BD3-45DB-A00C-71F8AE53A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319" dirty="0"/>
              <a:t>Tests</a:t>
            </a:r>
            <a:r>
              <a:rPr lang="en-US" spc="-177" dirty="0"/>
              <a:t> </a:t>
            </a:r>
            <a:r>
              <a:rPr lang="en-US" spc="-578" dirty="0"/>
              <a:t>II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8C98A-D48E-4688-859F-F2CB0C79DA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/>
          <a:lstStyle/>
          <a:p>
            <a:r>
              <a:rPr lang="en-US" dirty="0"/>
              <a:t>String comparisons</a:t>
            </a:r>
          </a:p>
          <a:p>
            <a:pPr lvl="1"/>
            <a:r>
              <a:rPr lang="en-US" dirty="0"/>
              <a:t>Equal	          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[ string1 = string2 ]</a:t>
            </a:r>
          </a:p>
          <a:p>
            <a:pPr lvl="1"/>
            <a:r>
              <a:rPr lang="en-US" dirty="0"/>
              <a:t>Not equal      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[ string1 != string2 ]</a:t>
            </a:r>
          </a:p>
          <a:p>
            <a:pPr lvl="1"/>
            <a:r>
              <a:rPr lang="en-US" dirty="0"/>
              <a:t>Contains        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[ string1 =~ string2 ]</a:t>
            </a:r>
          </a:p>
          <a:p>
            <a:pPr lvl="1"/>
            <a:r>
              <a:rPr lang="en-US" dirty="0"/>
              <a:t>Non zero        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[ -n string1 ]</a:t>
            </a:r>
          </a:p>
          <a:p>
            <a:pPr lvl="1"/>
            <a:r>
              <a:rPr lang="en-US" dirty="0"/>
              <a:t>Zero     	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[ -z string1 ]</a:t>
            </a:r>
          </a:p>
          <a:p>
            <a:r>
              <a:rPr lang="en-US" dirty="0"/>
              <a:t>Combining tests</a:t>
            </a:r>
          </a:p>
          <a:p>
            <a:pPr lvl="1"/>
            <a:r>
              <a:rPr lang="en-US" dirty="0"/>
              <a:t>And 	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[ exp1 -a exp2 ] </a:t>
            </a:r>
          </a:p>
          <a:p>
            <a:pPr lvl="1"/>
            <a:r>
              <a:rPr lang="en-US" dirty="0"/>
              <a:t>Or  	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[ exp1 -o exp2 ]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F7079-4EB8-4282-B58F-4F354472E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32E53D-C7A1-4AF6-B2EE-68F613B70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93A32F-C3BC-4AB2-9E24-FFA8E5B49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738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A316C-7FC3-436D-AFC4-D5CB0D354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Testing a Variable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F2D46-43BD-4562-8348-8586FF3043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Lets use our newly found knowledge to test a variable we set:</a:t>
            </a:r>
          </a:p>
          <a:p>
            <a:r>
              <a:rPr lang="en-US" dirty="0"/>
              <a:t>Create a script that sets the variable $DOGS and checks to see if the variable $DOGS is equal to 10. If so, use the echo command to print: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Tips:</a:t>
            </a:r>
          </a:p>
          <a:p>
            <a:pPr lvl="1"/>
            <a:r>
              <a:rPr lang="en-US" dirty="0"/>
              <a:t>Remember #!/bin/bash</a:t>
            </a:r>
          </a:p>
          <a:p>
            <a:pPr lvl="1"/>
            <a:r>
              <a:rPr lang="en-US" dirty="0"/>
              <a:t>Make sure to use numerical tests!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AD4E00-F555-4411-B35B-D5A18763A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32441-5B65-45E7-BD31-2FD2A2799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EA0E86-F59E-46FA-A8A8-594662371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EEBC01-50C8-4637-B550-319A04D6AE9F}"/>
              </a:ext>
            </a:extLst>
          </p:cNvPr>
          <p:cNvSpPr txBox="1"/>
          <p:nvPr/>
        </p:nvSpPr>
        <p:spPr>
          <a:xfrm>
            <a:off x="1608297" y="3198167"/>
            <a:ext cx="3418114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There are 10 DOGS</a:t>
            </a:r>
          </a:p>
        </p:txBody>
      </p:sp>
    </p:spTree>
    <p:extLst>
      <p:ext uri="{BB962C8B-B14F-4D97-AF65-F5344CB8AC3E}">
        <p14:creationId xmlns:p14="http://schemas.microsoft.com/office/powerpoint/2010/main" val="2955506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D20AC-B03A-7C48-B923-AEF226476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Testing a Variable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49421-6B2E-F840-9EAF-2463E2E397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Answer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63EB86-B556-3C4A-82F6-1BC887EC9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CC1454-EF21-C347-BF45-CF3F0F2C8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E074CA-372F-4D49-BFAE-B6F71FF3E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B1C1DD-4BBD-BF4B-BAE2-C49F5AC3FCAC}"/>
              </a:ext>
            </a:extLst>
          </p:cNvPr>
          <p:cNvSpPr txBox="1"/>
          <p:nvPr/>
        </p:nvSpPr>
        <p:spPr>
          <a:xfrm>
            <a:off x="1170214" y="2379017"/>
            <a:ext cx="9567455" cy="22467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#!/bin/bash</a:t>
            </a:r>
          </a:p>
          <a:p>
            <a:endParaRPr lang="en-US" sz="20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DOGS=10</a:t>
            </a:r>
          </a:p>
          <a:p>
            <a:endParaRPr lang="en-US" sz="20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if [ $DOGS -eq 10 ]; then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    echo “There are 10 DOGS”;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fi</a:t>
            </a:r>
          </a:p>
        </p:txBody>
      </p:sp>
    </p:spTree>
    <p:extLst>
      <p:ext uri="{BB962C8B-B14F-4D97-AF65-F5344CB8AC3E}">
        <p14:creationId xmlns:p14="http://schemas.microsoft.com/office/powerpoint/2010/main" val="3854194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72AB4-5FFF-4643-B51C-BAC95A6D5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Bash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25F51C-2F28-484E-B395-C107421843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standard loops: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cs typeface="Consolas" panose="020B0609020204030204" pitchFamily="49" charset="0"/>
              </a:rPr>
              <a:t>and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dirty="0">
                <a:cs typeface="Consolas" panose="020B0609020204030204" pitchFamily="49" charset="0"/>
              </a:rPr>
              <a:t>:</a:t>
            </a:r>
          </a:p>
          <a:p>
            <a:pPr lvl="1"/>
            <a:r>
              <a:rPr lang="en-US" dirty="0"/>
              <a:t>For loops iterate over a set count</a:t>
            </a:r>
          </a:p>
          <a:p>
            <a:pPr lvl="1"/>
            <a:r>
              <a:rPr lang="en-US" dirty="0"/>
              <a:t>While loops iterate until a certain condition is met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dirty="0"/>
              <a:t> syntax:				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syntax: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3808FE-1535-EC49-B2E7-C1FFD92E3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4711C-3047-B24B-B63D-097B2D302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101B47-7B33-4945-8F8F-70F338DB2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015A9F-EE5B-9541-A95A-F3C8D5D8D06E}"/>
              </a:ext>
            </a:extLst>
          </p:cNvPr>
          <p:cNvSpPr txBox="1"/>
          <p:nvPr/>
        </p:nvSpPr>
        <p:spPr>
          <a:xfrm>
            <a:off x="1580557" y="3431969"/>
            <a:ext cx="2717411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 {0..10}; do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echo $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done;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B5B9A0-85FC-0C4C-A209-F12E1CF6E30D}"/>
              </a:ext>
            </a:extLst>
          </p:cNvPr>
          <p:cNvSpPr txBox="1"/>
          <p:nvPr/>
        </p:nvSpPr>
        <p:spPr>
          <a:xfrm>
            <a:off x="6910598" y="3431969"/>
            <a:ext cx="3097323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[ $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–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gt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10 ]; do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echo $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let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++;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done;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FDABFA-0255-D645-AD1E-A4E3EBF28144}"/>
              </a:ext>
            </a:extLst>
          </p:cNvPr>
          <p:cNvSpPr txBox="1"/>
          <p:nvPr/>
        </p:nvSpPr>
        <p:spPr>
          <a:xfrm>
            <a:off x="1580557" y="4490236"/>
            <a:ext cx="2970685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abc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(a b c)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 ${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abc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[@]}; do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echo $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done;</a:t>
            </a:r>
          </a:p>
        </p:txBody>
      </p:sp>
    </p:spTree>
    <p:extLst>
      <p:ext uri="{BB962C8B-B14F-4D97-AF65-F5344CB8AC3E}">
        <p14:creationId xmlns:p14="http://schemas.microsoft.com/office/powerpoint/2010/main" val="24544027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D395E-C4AE-0E40-8F58-CD8FF8006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File Creation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498BA-FC0C-A443-BDE6-1E3DAB08DA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shell script that generate 6 files named 0, 1, 2, 3, 4, 5</a:t>
            </a:r>
          </a:p>
          <a:p>
            <a:r>
              <a:rPr lang="en-US" dirty="0"/>
              <a:t>Utilize the touch command! Creates an empty file. Syntax:</a:t>
            </a:r>
          </a:p>
          <a:p>
            <a:r>
              <a:rPr lang="en-US" dirty="0"/>
              <a:t>Tips:</a:t>
            </a:r>
          </a:p>
          <a:p>
            <a:pPr lvl="1"/>
            <a:r>
              <a:rPr lang="en-US" dirty="0"/>
              <a:t>Remember the #!/bin/bash</a:t>
            </a:r>
          </a:p>
          <a:p>
            <a:pPr lvl="1"/>
            <a:r>
              <a:rPr lang="en-US" dirty="0"/>
              <a:t>Try touching a file without the loop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AFC421-545D-644B-AA58-913FE6A7A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87C74-FBF4-DD43-938A-1A4F5C0E9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D8793A-28AD-F14F-AB59-ED30D1073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340FDB-8F22-0545-B0AD-19B36F8BE72A}"/>
              </a:ext>
            </a:extLst>
          </p:cNvPr>
          <p:cNvSpPr txBox="1"/>
          <p:nvPr/>
        </p:nvSpPr>
        <p:spPr>
          <a:xfrm>
            <a:off x="1551760" y="3907189"/>
            <a:ext cx="233749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touch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&lt;file-name&gt;</a:t>
            </a:r>
          </a:p>
        </p:txBody>
      </p:sp>
    </p:spTree>
    <p:extLst>
      <p:ext uri="{BB962C8B-B14F-4D97-AF65-F5344CB8AC3E}">
        <p14:creationId xmlns:p14="http://schemas.microsoft.com/office/powerpoint/2010/main" val="3797128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63305-B3B5-B846-B7B2-359C0940A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File Creation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27D76-8BA6-0D47-B983-A8FACD134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Answer: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464653-98F3-5B42-9CAC-61AA3D07E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715873-5E06-A042-80FE-980762321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46A6A-7F0F-A348-9438-8882B8E92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867011-DA51-E043-BD4B-0C7676F28101}"/>
              </a:ext>
            </a:extLst>
          </p:cNvPr>
          <p:cNvSpPr txBox="1"/>
          <p:nvPr/>
        </p:nvSpPr>
        <p:spPr>
          <a:xfrm>
            <a:off x="1162595" y="2473503"/>
            <a:ext cx="9731828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#!/bin/bash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 {0..5}; do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touch $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done</a:t>
            </a:r>
          </a:p>
        </p:txBody>
      </p:sp>
    </p:spTree>
    <p:extLst>
      <p:ext uri="{BB962C8B-B14F-4D97-AF65-F5344CB8AC3E}">
        <p14:creationId xmlns:p14="http://schemas.microsoft.com/office/powerpoint/2010/main" val="3878588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64A7A-9C63-E34A-990E-D4F01D501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Command and Variable Substitution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FA9020-28AE-9C45-8FC7-AAD70B341D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you may need to use a variable or the output of a command in another command.</a:t>
            </a:r>
          </a:p>
          <a:p>
            <a:r>
              <a:rPr lang="en-US" dirty="0"/>
              <a:t>Easily done with command and variable substitution!</a:t>
            </a:r>
          </a:p>
          <a:p>
            <a:r>
              <a:rPr lang="en-US" dirty="0"/>
              <a:t>Command Substitution</a:t>
            </a:r>
          </a:p>
          <a:p>
            <a:pPr lvl="1"/>
            <a:r>
              <a:rPr lang="en-US" dirty="0"/>
              <a:t>Syntax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$(COMMAND)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Variable Substitution</a:t>
            </a:r>
          </a:p>
          <a:p>
            <a:pPr lvl="1"/>
            <a:r>
              <a:rPr lang="en-US" dirty="0"/>
              <a:t>Syntax: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${VARIABLE}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9AAB58-A6AE-3F4D-9A08-B55152216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FAEF29-4E68-BA41-BDDD-73DD8B42E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7F3060-9561-3B44-8A1B-3C95C7C2E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7FB4F7-D79D-1D4D-8EB0-F5413847B253}"/>
              </a:ext>
            </a:extLst>
          </p:cNvPr>
          <p:cNvSpPr txBox="1"/>
          <p:nvPr/>
        </p:nvSpPr>
        <p:spPr>
          <a:xfrm>
            <a:off x="4706677" y="3429391"/>
            <a:ext cx="4772460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 $(</a:t>
            </a:r>
            <a:r>
              <a:rPr lang="en-US" sz="2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pwd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)/another/directory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BE9077-361C-4C44-9F55-35FCAB202227}"/>
              </a:ext>
            </a:extLst>
          </p:cNvPr>
          <p:cNvSpPr txBox="1"/>
          <p:nvPr/>
        </p:nvSpPr>
        <p:spPr>
          <a:xfrm>
            <a:off x="4706677" y="4728943"/>
            <a:ext cx="4772460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NAME=Dan</a:t>
            </a:r>
          </a:p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USERFULL=${NAME}</a:t>
            </a:r>
            <a:r>
              <a:rPr lang="en-US" sz="2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iel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98991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45C3A-D76E-493D-AEEC-294105133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Many Braces of Bash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FFDC62-F357-4479-8D6D-E6ACB86C7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72800" cy="416312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As you may have noticed, syntax for Bash can be a </a:t>
            </a:r>
            <a:r>
              <a:rPr lang="en-US" i="1" dirty="0"/>
              <a:t>bit</a:t>
            </a:r>
            <a:r>
              <a:rPr lang="en-US" dirty="0"/>
              <a:t> overwhelming</a:t>
            </a:r>
          </a:p>
          <a:p>
            <a:r>
              <a:rPr lang="en-US" dirty="0"/>
              <a:t>A lot of the complexity comes from strict syntax and specific uses for characters...</a:t>
            </a:r>
          </a:p>
          <a:p>
            <a:r>
              <a:rPr lang="en-US" dirty="0"/>
              <a:t>Braces, Brackets, and Parenthesis </a:t>
            </a:r>
          </a:p>
          <a:p>
            <a:pPr lvl="1"/>
            <a:r>
              <a:rPr lang="en-US" dirty="0"/>
              <a:t>Single Braces: 	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[ ]</a:t>
            </a:r>
            <a:r>
              <a:rPr lang="en-US" dirty="0">
                <a:latin typeface="Consolas" panose="020B0609020204030204" pitchFamily="49" charset="0"/>
              </a:rPr>
              <a:t>	</a:t>
            </a:r>
            <a:r>
              <a:rPr lang="en-US" dirty="0"/>
              <a:t>	Conditional Expressions</a:t>
            </a:r>
          </a:p>
          <a:p>
            <a:pPr lvl="1"/>
            <a:r>
              <a:rPr lang="en-US" dirty="0"/>
              <a:t>Double Braces: 	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[[ ]]</a:t>
            </a:r>
            <a:r>
              <a:rPr lang="en-US" dirty="0"/>
              <a:t>		Conditional Expressions </a:t>
            </a:r>
          </a:p>
          <a:p>
            <a:pPr lvl="1"/>
            <a:r>
              <a:rPr lang="en-US" dirty="0"/>
              <a:t>Single Parenthesis 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( )</a:t>
            </a:r>
            <a:r>
              <a:rPr lang="en-US" dirty="0"/>
              <a:t>		Array declaration and Subshell</a:t>
            </a:r>
          </a:p>
          <a:p>
            <a:pPr lvl="2"/>
            <a:r>
              <a:rPr lang="en-US" dirty="0"/>
              <a:t>With leading 	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$( )</a:t>
            </a:r>
            <a:r>
              <a:rPr lang="en-US" dirty="0"/>
              <a:t>		Command Substitution</a:t>
            </a:r>
          </a:p>
          <a:p>
            <a:pPr lvl="1"/>
            <a:r>
              <a:rPr lang="en-US" dirty="0"/>
              <a:t>Double Parenthesis 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(( ))</a:t>
            </a:r>
            <a:r>
              <a:rPr lang="en-US" dirty="0">
                <a:latin typeface="Consolas" panose="020B0609020204030204" pitchFamily="49" charset="0"/>
              </a:rPr>
              <a:t>	</a:t>
            </a:r>
            <a:r>
              <a:rPr lang="en-US" dirty="0"/>
              <a:t>	Arithmetic Instruction</a:t>
            </a:r>
          </a:p>
          <a:p>
            <a:pPr lvl="2"/>
            <a:r>
              <a:rPr lang="en-US" dirty="0"/>
              <a:t>With leading 	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$(( ))</a:t>
            </a:r>
            <a:r>
              <a:rPr lang="en-US" dirty="0"/>
              <a:t>		Arithmetic Expansion</a:t>
            </a:r>
          </a:p>
          <a:p>
            <a:pPr lvl="1"/>
            <a:r>
              <a:rPr lang="en-US" dirty="0"/>
              <a:t>Single Curly Brace 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Helvetica" panose="020B0604020202020204" pitchFamily="34" charset="0"/>
              </a:rPr>
              <a:t>{ }</a:t>
            </a:r>
            <a:r>
              <a:rPr lang="en-US" dirty="0"/>
              <a:t>		Group commands in current shell and ranges</a:t>
            </a:r>
          </a:p>
          <a:p>
            <a:pPr lvl="2"/>
            <a:r>
              <a:rPr lang="en-US" dirty="0"/>
              <a:t>With leading 	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Helvetica" panose="020B0604020202020204" pitchFamily="34" charset="0"/>
              </a:rPr>
              <a:t>${ }</a:t>
            </a:r>
            <a:r>
              <a:rPr lang="en-US" dirty="0"/>
              <a:t>		Parameter Expansion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B163B-B575-4E6C-B03C-FC1EDB9C6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7734A-550C-4C2E-911F-05AD0EB7E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12167-B36C-4BB8-BB24-50331CA1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4875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138BE-00E3-46AB-8906-6C781416E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Quoting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81FE1-F4F3-48DE-84E1-C9B84E90FF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pc="-35" dirty="0">
                <a:latin typeface="Helvetica" panose="020B0604020202020204" pitchFamily="34" charset="0"/>
                <a:cs typeface="Helvetica" panose="020B0604020202020204" pitchFamily="34" charset="0"/>
              </a:rPr>
              <a:t>Quoting </a:t>
            </a:r>
            <a:r>
              <a:rPr lang="en-US" spc="-83" dirty="0">
                <a:latin typeface="Helvetica" panose="020B0604020202020204" pitchFamily="34" charset="0"/>
                <a:cs typeface="Helvetica" panose="020B0604020202020204" pitchFamily="34" charset="0"/>
              </a:rPr>
              <a:t>is </a:t>
            </a:r>
            <a:r>
              <a:rPr lang="en-US" spc="-94" dirty="0">
                <a:latin typeface="Helvetica" panose="020B0604020202020204" pitchFamily="34" charset="0"/>
                <a:cs typeface="Helvetica" panose="020B0604020202020204" pitchFamily="34" charset="0"/>
              </a:rPr>
              <a:t>used </a:t>
            </a:r>
            <a:r>
              <a:rPr lang="en-US" spc="-12" dirty="0">
                <a:latin typeface="Helvetica" panose="020B0604020202020204" pitchFamily="34" charset="0"/>
                <a:cs typeface="Helvetica" panose="020B0604020202020204" pitchFamily="34" charset="0"/>
              </a:rPr>
              <a:t>to </a:t>
            </a:r>
            <a:r>
              <a:rPr lang="en-US" spc="-106" dirty="0">
                <a:latin typeface="Helvetica" panose="020B0604020202020204" pitchFamily="34" charset="0"/>
                <a:cs typeface="Helvetica" panose="020B0604020202020204" pitchFamily="34" charset="0"/>
              </a:rPr>
              <a:t>remove </a:t>
            </a:r>
            <a:r>
              <a:rPr lang="en-US" spc="-35" dirty="0">
                <a:latin typeface="Helvetica" panose="020B0604020202020204" pitchFamily="34" charset="0"/>
                <a:cs typeface="Helvetica" panose="020B0604020202020204" pitchFamily="34" charset="0"/>
              </a:rPr>
              <a:t>the </a:t>
            </a:r>
            <a:r>
              <a:rPr lang="en-US" spc="-59" dirty="0">
                <a:latin typeface="Helvetica" panose="020B0604020202020204" pitchFamily="34" charset="0"/>
                <a:cs typeface="Helvetica" panose="020B0604020202020204" pitchFamily="34" charset="0"/>
              </a:rPr>
              <a:t>special </a:t>
            </a:r>
            <a:r>
              <a:rPr lang="en-US" spc="-83" dirty="0">
                <a:latin typeface="Helvetica" panose="020B0604020202020204" pitchFamily="34" charset="0"/>
                <a:cs typeface="Helvetica" panose="020B0604020202020204" pitchFamily="34" charset="0"/>
              </a:rPr>
              <a:t>meaning </a:t>
            </a:r>
            <a:r>
              <a:rPr lang="en-US" spc="-94" dirty="0">
                <a:latin typeface="Helvetica" panose="020B0604020202020204" pitchFamily="34" charset="0"/>
                <a:cs typeface="Helvetica" panose="020B0604020202020204" pitchFamily="34" charset="0"/>
              </a:rPr>
              <a:t>of </a:t>
            </a:r>
            <a:r>
              <a:rPr lang="en-US" spc="-47" dirty="0">
                <a:latin typeface="Helvetica" panose="020B0604020202020204" pitchFamily="34" charset="0"/>
                <a:cs typeface="Helvetica" panose="020B0604020202020204" pitchFamily="34" charset="0"/>
              </a:rPr>
              <a:t>certain  </a:t>
            </a:r>
            <a:r>
              <a:rPr lang="en-US" spc="-59" dirty="0">
                <a:latin typeface="Helvetica" panose="020B0604020202020204" pitchFamily="34" charset="0"/>
                <a:cs typeface="Helvetica" panose="020B0604020202020204" pitchFamily="34" charset="0"/>
              </a:rPr>
              <a:t>characters </a:t>
            </a:r>
            <a:r>
              <a:rPr lang="en-US" spc="-94" dirty="0">
                <a:latin typeface="Helvetica" panose="020B0604020202020204" pitchFamily="34" charset="0"/>
                <a:cs typeface="Helvetica" panose="020B0604020202020204" pitchFamily="34" charset="0"/>
              </a:rPr>
              <a:t>or words </a:t>
            </a:r>
            <a:r>
              <a:rPr lang="en-US" spc="-12" dirty="0">
                <a:latin typeface="Helvetica" panose="020B0604020202020204" pitchFamily="34" charset="0"/>
                <a:cs typeface="Helvetica" panose="020B0604020202020204" pitchFamily="34" charset="0"/>
              </a:rPr>
              <a:t>to </a:t>
            </a:r>
            <a:r>
              <a:rPr lang="en-US" spc="-35" dirty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en-US" spc="-26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pc="-59" dirty="0">
                <a:latin typeface="Helvetica" panose="020B0604020202020204" pitchFamily="34" charset="0"/>
                <a:cs typeface="Helvetica" panose="020B0604020202020204" pitchFamily="34" charset="0"/>
              </a:rPr>
              <a:t>shell.</a:t>
            </a: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lvl="1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Lots of characters have special meanings in Bash</a:t>
            </a:r>
          </a:p>
          <a:p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Types of Quoting</a:t>
            </a:r>
          </a:p>
          <a:p>
            <a:pPr lvl="1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Escaping: 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Helvetica" panose="020B0604020202020204" pitchFamily="34" charset="0"/>
              </a:rPr>
              <a:t>\$ 		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Remove the special meaning of the next character.</a:t>
            </a:r>
          </a:p>
          <a:p>
            <a:pPr lvl="1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Single quotes: 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Helvetica" panose="020B0604020202020204" pitchFamily="34" charset="0"/>
              </a:rPr>
              <a:t>'string’</a:t>
            </a:r>
            <a:r>
              <a:rPr lang="en-US" dirty="0">
                <a:solidFill>
                  <a:srgbClr val="0070C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	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Convert the string to whatever is literally written</a:t>
            </a:r>
          </a:p>
          <a:p>
            <a:pPr lvl="1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Double quotes: 	</a:t>
            </a:r>
            <a:r>
              <a:rPr lang="en-US" spc="-90" dirty="0">
                <a:solidFill>
                  <a:srgbClr val="0070C0"/>
                </a:solidFill>
                <a:latin typeface="Consolas" panose="020B0609020204030204" pitchFamily="49" charset="0"/>
                <a:cs typeface="Courier New"/>
              </a:rPr>
              <a:t>"$var"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Helvetica" panose="020B0604020202020204" pitchFamily="34" charset="0"/>
              </a:rPr>
              <a:t> 		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Return as string but interpret variables.	</a:t>
            </a:r>
          </a:p>
          <a:p>
            <a:pPr marL="0" indent="0">
              <a:buNone/>
            </a:pP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CC7002-6ED0-491B-85FF-6995AB693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C2883-EB4C-4781-B5D7-AFC87655C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D356C-CF6A-4E09-9384-1B04E43DC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0197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513D3-70CA-AA42-AE24-6B1C4E846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Arguments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34DF0-04FB-AE4A-92CB-ABB45D387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Arguments are a great way to pass your own variables into a shell script.</a:t>
            </a:r>
          </a:p>
          <a:p>
            <a:r>
              <a:rPr lang="en-US" dirty="0"/>
              <a:t>Special Variables are filled with arguments you provide when invoking the script:</a:t>
            </a:r>
          </a:p>
          <a:p>
            <a:pPr lvl="1"/>
            <a:r>
              <a:rPr lang="en-US" dirty="0"/>
              <a:t>$0 denotes the script name.</a:t>
            </a:r>
          </a:p>
          <a:p>
            <a:pPr lvl="1"/>
            <a:r>
              <a:rPr lang="en-US" dirty="0"/>
              <a:t>$1 denotes the first argument, $2 the second, up to ${99}.</a:t>
            </a:r>
          </a:p>
          <a:p>
            <a:pPr lvl="1"/>
            <a:r>
              <a:rPr lang="en-US" dirty="0"/>
              <a:t>$# the total number of arguments.</a:t>
            </a:r>
          </a:p>
          <a:p>
            <a:pPr lvl="1"/>
            <a:r>
              <a:rPr lang="en-US" dirty="0"/>
              <a:t>$* all arguments as a single word</a:t>
            </a:r>
          </a:p>
          <a:p>
            <a:pPr lvl="1"/>
            <a:r>
              <a:rPr lang="en-US" dirty="0"/>
              <a:t>$@ all arguments as individual words.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3E9C32-A80C-E341-8E27-ACEA1A215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F2709-4C5E-FE4C-BCF0-CD4873575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729C6-A312-8C42-9320-144592764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41C244-9565-CF41-A546-0A7C0994357D}"/>
              </a:ext>
            </a:extLst>
          </p:cNvPr>
          <p:cNvSpPr txBox="1"/>
          <p:nvPr/>
        </p:nvSpPr>
        <p:spPr>
          <a:xfrm>
            <a:off x="7210695" y="4276521"/>
            <a:ext cx="3735977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#!/bin/bash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echo $0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echo $1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echo $2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8D0E7D-8BB9-1440-A263-0551AB507FB3}"/>
              </a:ext>
            </a:extLst>
          </p:cNvPr>
          <p:cNvSpPr txBox="1"/>
          <p:nvPr/>
        </p:nvSpPr>
        <p:spPr>
          <a:xfrm>
            <a:off x="7089526" y="3907189"/>
            <a:ext cx="3857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example_script.sh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arg1 arg2</a:t>
            </a:r>
          </a:p>
        </p:txBody>
      </p:sp>
    </p:spTree>
    <p:extLst>
      <p:ext uri="{BB962C8B-B14F-4D97-AF65-F5344CB8AC3E}">
        <p14:creationId xmlns:p14="http://schemas.microsoft.com/office/powerpoint/2010/main" val="3815257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atin typeface="Helvetica Light" panose="020B0403020202020204" pitchFamily="34" charset="0"/>
              </a:rPr>
              <a:t>Bash Scripting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18271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2400" dirty="0">
                <a:latin typeface="Helvetica" pitchFamily="2" charset="0"/>
              </a:rPr>
              <a:t>Daniel Trahan</a:t>
            </a: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Email: </a:t>
            </a:r>
            <a:r>
              <a:rPr lang="en-US" sz="2400" i="1" spc="-20" dirty="0">
                <a:latin typeface="Helvetica" pitchFamily="2" charset="0"/>
                <a:cs typeface="Tahoma"/>
                <a:hlinkClick r:id="rId2"/>
              </a:rPr>
              <a:t>Daniel.Trahan@Colorado.edu</a:t>
            </a:r>
            <a:endParaRPr lang="en-US" sz="2400" i="1" spc="-20" dirty="0"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i="1" spc="-20" dirty="0">
                <a:latin typeface="Helvetica" pitchFamily="2" charset="0"/>
                <a:cs typeface="Tahoma"/>
              </a:rPr>
              <a:t>RC Homepage: 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  <a:hlinkClick r:id="rId3"/>
              </a:rPr>
              <a:t>https://www.colorado.edu/rc</a:t>
            </a: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 </a:t>
            </a:r>
          </a:p>
          <a:p>
            <a:pPr marL="0" indent="0">
              <a:buNone/>
            </a:pPr>
            <a:endParaRPr lang="en-US" sz="2400" i="1" spc="-20" dirty="0">
              <a:solidFill>
                <a:schemeClr val="bg1">
                  <a:lumMod val="65000"/>
                </a:schemeClr>
              </a:solidFill>
              <a:latin typeface="Helvetica" pitchFamily="2" charset="0"/>
              <a:cs typeface="Tahoma"/>
            </a:endParaRPr>
          </a:p>
          <a:p>
            <a:pPr marL="0" indent="0">
              <a:buNone/>
            </a:pPr>
            <a:r>
              <a:rPr lang="en-US" sz="2400" i="1" spc="-2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  <a:cs typeface="Tahoma"/>
              </a:rPr>
              <a:t>	</a:t>
            </a:r>
            <a:r>
              <a:rPr lang="en-US" sz="2400" spc="-20" dirty="0">
                <a:latin typeface="Helvetica" pitchFamily="2" charset="0"/>
                <a:cs typeface="Tahoma"/>
              </a:rPr>
              <a:t>Sign in! </a:t>
            </a:r>
            <a:r>
              <a:rPr lang="en-US" sz="2400" spc="-20" dirty="0">
                <a:latin typeface="Helvetica" pitchFamily="2" charset="0"/>
                <a:cs typeface="Tahoma"/>
                <a:hlinkClick r:id="rId4"/>
              </a:rPr>
              <a:t>http://tinyurl.com/curc-names</a:t>
            </a:r>
            <a:r>
              <a:rPr lang="en-US" sz="2400" spc="-20" dirty="0">
                <a:latin typeface="Helvetica" pitchFamily="2" charset="0"/>
                <a:cs typeface="Tahoma"/>
              </a:rPr>
              <a:t> </a:t>
            </a:r>
          </a:p>
          <a:p>
            <a:pPr marL="0" indent="0" algn="ctr">
              <a:buNone/>
            </a:pPr>
            <a:endParaRPr lang="en-US" sz="2400" spc="-20" dirty="0">
              <a:latin typeface="Helvetica" pitchFamily="2" charset="0"/>
              <a:cs typeface="Tahoma"/>
            </a:endParaRPr>
          </a:p>
          <a:p>
            <a:pPr>
              <a:buFont typeface="Wingdings" pitchFamily="2" charset="2"/>
              <a:buChar char="§"/>
            </a:pPr>
            <a:r>
              <a:rPr lang="en-US" sz="2400" spc="-20" dirty="0">
                <a:latin typeface="Helvetica" pitchFamily="2" charset="0"/>
                <a:cs typeface="Tahoma"/>
              </a:rPr>
              <a:t>Slides available for download at: </a:t>
            </a:r>
            <a:r>
              <a:rPr lang="en-US" dirty="0">
                <a:hlinkClick r:id="rId5"/>
              </a:rPr>
              <a:t>https://github.com/ResearchComputing/CU_DENVER_HPC_2019</a:t>
            </a:r>
            <a:endParaRPr lang="en-US" dirty="0">
              <a:solidFill>
                <a:schemeClr val="accent5"/>
              </a:solidFill>
            </a:endParaRPr>
          </a:p>
          <a:p>
            <a:pPr>
              <a:buFont typeface="Wingdings" pitchFamily="2" charset="2"/>
              <a:buChar char="§"/>
            </a:pPr>
            <a:endParaRPr lang="en-US" sz="2400" i="1" spc="-20" dirty="0">
              <a:solidFill>
                <a:schemeClr val="bg1">
                  <a:lumMod val="65000"/>
                </a:schemeClr>
              </a:solidFill>
              <a:latin typeface="Helvetica" pitchFamily="2" charset="0"/>
              <a:cs typeface="Tahoma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976AF6-DA28-4E4C-8A41-27B751689041}"/>
              </a:ext>
            </a:extLst>
          </p:cNvPr>
          <p:cNvCxnSpPr>
            <a:cxnSpLocks/>
          </p:cNvCxnSpPr>
          <p:nvPr/>
        </p:nvCxnSpPr>
        <p:spPr>
          <a:xfrm>
            <a:off x="486888" y="1360914"/>
            <a:ext cx="112459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F532C6B-6415-AF43-8F95-E90FDA0250AD}"/>
              </a:ext>
            </a:extLst>
          </p:cNvPr>
          <p:cNvSpPr txBox="1"/>
          <p:nvPr/>
        </p:nvSpPr>
        <p:spPr>
          <a:xfrm>
            <a:off x="1793174" y="5688281"/>
            <a:ext cx="10163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5168"/>
            <a:r>
              <a:rPr lang="en-US" i="1" spc="-50" dirty="0">
                <a:cs typeface="Tahoma"/>
              </a:rPr>
              <a:t>Adapted from presentations by RC members Andrew Monaghan, Aaron Holt and John </a:t>
            </a:r>
            <a:r>
              <a:rPr lang="en-US" i="1" spc="-50" dirty="0" err="1">
                <a:cs typeface="Tahoma"/>
              </a:rPr>
              <a:t>Blaas</a:t>
            </a:r>
            <a:r>
              <a:rPr lang="en-US" i="1" spc="-50" dirty="0">
                <a:cs typeface="Tahoma"/>
              </a:rPr>
              <a:t>: </a:t>
            </a:r>
            <a:r>
              <a:rPr lang="en-US" i="1" spc="-50" dirty="0">
                <a:cs typeface="Tahoma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r>
              <a:rPr lang="en-US" i="1" spc="-50" dirty="0">
                <a:cs typeface="Tahoma"/>
              </a:rPr>
              <a:t>, </a:t>
            </a:r>
            <a:r>
              <a:rPr lang="en-US" i="1" spc="-50" dirty="0">
                <a:cs typeface="Tahoma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</a:t>
            </a:r>
            <a:r>
              <a:rPr lang="en-US" i="1" spc="-50" dirty="0">
                <a:cs typeface="Tahoma"/>
              </a:rPr>
              <a:t>, </a:t>
            </a:r>
            <a:r>
              <a:rPr lang="en-US" i="1" spc="-50" dirty="0">
                <a:cs typeface="Tahom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</a:t>
            </a:r>
            <a:r>
              <a:rPr lang="en-US" i="1" spc="-50" dirty="0">
                <a:cs typeface="Tahoma"/>
              </a:rPr>
              <a:t>, </a:t>
            </a:r>
            <a:r>
              <a:rPr lang="en-US" i="1" spc="-50" dirty="0">
                <a:cs typeface="Tahoma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4</a:t>
            </a:r>
            <a:r>
              <a:rPr lang="en-US" i="1" spc="-50" dirty="0">
                <a:cs typeface="Tahoma"/>
              </a:rPr>
              <a:t>. </a:t>
            </a:r>
            <a:endParaRPr lang="en-US" i="1" dirty="0">
              <a:cs typeface="Courier New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54819-6F65-F245-A319-CEDE10077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79C74-849A-9C46-968E-51C3F9453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1E7B3B-C0CF-D141-BAC0-93BF3CF7F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873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00D20-5799-CB46-83F7-635CBD1B8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User Specified Files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D9044-2B88-844F-A0A1-E28F72152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Lets expand on our previous file creation example by allowing a user to provide their own filename.</a:t>
            </a:r>
          </a:p>
          <a:p>
            <a:r>
              <a:rPr lang="en-US" dirty="0"/>
              <a:t>Use Command Line arguments</a:t>
            </a:r>
          </a:p>
          <a:p>
            <a:r>
              <a:rPr lang="en-US" dirty="0"/>
              <a:t>Filenames should be named &lt;user-argument&gt;1.txt, &lt;user-argument&gt;2.txt, etc...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A28FD-4162-104F-8576-79BB6ABFC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C8B51-7A38-1F45-88E1-80606BA88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0B150C-87CB-9541-8EFF-F55D8F71A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2347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60A5-1545-2744-94E6-AFEB2EEE5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User Specified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96B59-7DEC-8B49-A989-D9B48BC23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Answer: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8DC96C-ACD1-9143-B005-CB93913CB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DDE63F-FAB2-7049-A0B3-C63FD47BB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7D749-5848-5040-B298-031559484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76A25A-A9C2-4743-A63A-69E9F31E3288}"/>
              </a:ext>
            </a:extLst>
          </p:cNvPr>
          <p:cNvSpPr txBox="1"/>
          <p:nvPr/>
        </p:nvSpPr>
        <p:spPr>
          <a:xfrm>
            <a:off x="1345474" y="2299063"/>
            <a:ext cx="9078686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#!/bin/bash</a:t>
            </a:r>
          </a:p>
          <a:p>
            <a:b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20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 {0..5}; do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touch ${1}${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}.txt;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done</a:t>
            </a:r>
          </a:p>
        </p:txBody>
      </p:sp>
    </p:spTree>
    <p:extLst>
      <p:ext uri="{BB962C8B-B14F-4D97-AF65-F5344CB8AC3E}">
        <p14:creationId xmlns:p14="http://schemas.microsoft.com/office/powerpoint/2010/main" val="12807438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05724-C43F-C740-84B9-23FB413BE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0DBD9-B43F-714A-955A-6EBA1B2DA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5168" marR="59144">
              <a:lnSpc>
                <a:spcPct val="120000"/>
              </a:lnSpc>
              <a:spcBef>
                <a:spcPts val="188"/>
              </a:spcBef>
            </a:pPr>
            <a:r>
              <a:rPr lang="en-US" spc="-20" dirty="0">
                <a:cs typeface="Tahoma"/>
              </a:rPr>
              <a:t>Please fill out the survey:  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2"/>
              </a:rPr>
              <a:t>http://tinyurl.com/curc-survey18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</a:rPr>
              <a:t> </a:t>
            </a:r>
            <a:endParaRPr lang="en-US" spc="-20" dirty="0">
              <a:cs typeface="Tahoma"/>
            </a:endParaRPr>
          </a:p>
          <a:p>
            <a:pPr marL="25168" marR="59144">
              <a:lnSpc>
                <a:spcPct val="120000"/>
              </a:lnSpc>
              <a:spcBef>
                <a:spcPts val="188"/>
              </a:spcBef>
            </a:pPr>
            <a:r>
              <a:rPr lang="en-US" spc="-20" dirty="0">
                <a:cs typeface="Tahoma"/>
              </a:rPr>
              <a:t>Sign in!  </a:t>
            </a:r>
            <a:r>
              <a:rPr lang="en-US" spc="-20" dirty="0">
                <a:cs typeface="Tahoma"/>
                <a:hlinkClick r:id="rId3"/>
              </a:rPr>
              <a:t>http://tinyurl.com/curc-names</a:t>
            </a:r>
            <a:r>
              <a:rPr lang="en-US" spc="-20" dirty="0">
                <a:cs typeface="Tahoma"/>
              </a:rPr>
              <a:t> </a:t>
            </a: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r>
              <a:rPr lang="en-US" spc="-20" dirty="0">
                <a:cs typeface="Tahoma"/>
              </a:rPr>
              <a:t>Contact information:  </a:t>
            </a:r>
          </a:p>
          <a:p>
            <a:pPr marL="0" marR="59144" indent="0">
              <a:lnSpc>
                <a:spcPct val="120000"/>
              </a:lnSpc>
              <a:spcBef>
                <a:spcPts val="188"/>
              </a:spcBef>
              <a:buNone/>
            </a:pPr>
            <a:r>
              <a:rPr lang="en-US" spc="-20" dirty="0">
                <a:cs typeface="Tahoma"/>
              </a:rPr>
              <a:t>	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4"/>
              </a:rPr>
              <a:t>rc-help@Colorado.edu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</a:rPr>
              <a:t> </a:t>
            </a:r>
          </a:p>
          <a:p>
            <a:pPr marL="0" marR="59144" indent="0">
              <a:lnSpc>
                <a:spcPct val="120000"/>
              </a:lnSpc>
              <a:spcBef>
                <a:spcPts val="188"/>
              </a:spcBef>
              <a:buNone/>
            </a:pP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</a:rPr>
              <a:t>	</a:t>
            </a: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  <a:hlinkClick r:id="rId5"/>
              </a:rPr>
              <a:t>Daniel.Trahan@Colorado.edu</a:t>
            </a:r>
            <a:endParaRPr lang="en-US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  <a:p>
            <a:pPr marL="0" marR="59144" indent="0">
              <a:lnSpc>
                <a:spcPct val="120000"/>
              </a:lnSpc>
              <a:spcBef>
                <a:spcPts val="188"/>
              </a:spcBef>
              <a:buNone/>
            </a:pPr>
            <a:r>
              <a:rPr lang="en-US" spc="-20" dirty="0">
                <a:solidFill>
                  <a:schemeClr val="bg1">
                    <a:lumMod val="65000"/>
                  </a:schemeClr>
                </a:solidFill>
                <a:cs typeface="Tahoma"/>
              </a:rPr>
              <a:t>	</a:t>
            </a:r>
            <a:r>
              <a:rPr lang="en-US" i="1" spc="-20" dirty="0">
                <a:cs typeface="Tahoma"/>
                <a:hlinkClick r:id="rId6"/>
              </a:rPr>
              <a:t>Andrew.Monaghan@Colorado.edu</a:t>
            </a:r>
            <a:endParaRPr lang="en-US" spc="-20" dirty="0">
              <a:solidFill>
                <a:schemeClr val="bg1">
                  <a:lumMod val="65000"/>
                </a:schemeClr>
              </a:solidFill>
              <a:cs typeface="Tahoma"/>
            </a:endParaRPr>
          </a:p>
          <a:p>
            <a:pPr marR="59144">
              <a:lnSpc>
                <a:spcPct val="120000"/>
              </a:lnSpc>
              <a:spcBef>
                <a:spcPts val="188"/>
              </a:spcBef>
            </a:pPr>
            <a:r>
              <a:rPr lang="en-US" spc="-50" dirty="0">
                <a:cs typeface="Tahoma"/>
              </a:rPr>
              <a:t>Slides and Examples from this course:</a:t>
            </a:r>
            <a:r>
              <a:rPr lang="en-US" spc="-50" dirty="0">
                <a:solidFill>
                  <a:srgbClr val="999999"/>
                </a:solidFill>
                <a:cs typeface="Tahoma"/>
              </a:rPr>
              <a:t> </a:t>
            </a:r>
            <a:r>
              <a:rPr lang="en-US" dirty="0">
                <a:hlinkClick r:id="rId7"/>
              </a:rPr>
              <a:t>https://github.com/ResearchComputing/CHANGE_2019</a:t>
            </a:r>
            <a:endParaRPr lang="en-US" dirty="0"/>
          </a:p>
          <a:p>
            <a:pPr marL="25168">
              <a:lnSpc>
                <a:spcPct val="120000"/>
              </a:lnSpc>
            </a:pPr>
            <a:r>
              <a:rPr lang="en-US" spc="-50" dirty="0" err="1">
                <a:cs typeface="Tahoma"/>
              </a:rPr>
              <a:t>Slurm</a:t>
            </a:r>
            <a:r>
              <a:rPr lang="en-US" spc="-50" dirty="0">
                <a:cs typeface="Tahoma"/>
              </a:rPr>
              <a:t> Commands:  </a:t>
            </a:r>
            <a:r>
              <a:rPr lang="en-US" spc="-50" dirty="0">
                <a:solidFill>
                  <a:srgbClr val="999999"/>
                </a:solidFill>
                <a:cs typeface="Tahoma"/>
                <a:hlinkClick r:id="rId8"/>
              </a:rPr>
              <a:t>https://slurm.schedmd.com/quickstart.html</a:t>
            </a:r>
            <a:endParaRPr lang="en-US" spc="-50" dirty="0">
              <a:solidFill>
                <a:srgbClr val="999999"/>
              </a:solidFill>
              <a:cs typeface="Tahoma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908B81-5D98-1341-9472-60EB649FE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EB81-24D9-4C4C-8826-EF8E88DDA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B765C-D4ED-8E4E-9FB1-883002DEC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460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FA3F6-D624-5B4D-A7A2-81C43A825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79228-D51C-F24C-B45F-FED7638D77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Bash and Bash Scripts</a:t>
            </a:r>
          </a:p>
          <a:p>
            <a:r>
              <a:rPr lang="en-US" dirty="0"/>
              <a:t>Variables</a:t>
            </a:r>
          </a:p>
          <a:p>
            <a:r>
              <a:rPr lang="en-US" dirty="0"/>
              <a:t>Conditionals and Tests</a:t>
            </a:r>
          </a:p>
          <a:p>
            <a:r>
              <a:rPr lang="en-US" dirty="0"/>
              <a:t>Iteration</a:t>
            </a:r>
          </a:p>
          <a:p>
            <a:r>
              <a:rPr lang="en-US" dirty="0"/>
              <a:t>Syntax</a:t>
            </a:r>
          </a:p>
          <a:p>
            <a:r>
              <a:rPr lang="en-US" dirty="0"/>
              <a:t>Command line Arguments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47796B-65E3-0B43-A68D-88D485377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2E415-5677-1D42-96BF-1CB1A4FC4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EEE48-0880-9F4D-8694-5B7E5BD8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533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1B709-8912-7A4A-8B96-0AFDF6ED3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2A1DE-AD20-784A-BAD6-915C81076A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shell is the environment in which commands are interpreted in Linux</a:t>
            </a:r>
          </a:p>
          <a:p>
            <a:r>
              <a:rPr lang="en-US" dirty="0"/>
              <a:t>GNU/Linux provides various shells; bash most popular</a:t>
            </a:r>
          </a:p>
          <a:p>
            <a:pPr lvl="1"/>
            <a:r>
              <a:rPr lang="en-US" dirty="0" err="1"/>
              <a:t>sh</a:t>
            </a:r>
            <a:r>
              <a:rPr lang="en-US" dirty="0"/>
              <a:t>	Bourne-again Shell (Bash)</a:t>
            </a:r>
          </a:p>
          <a:p>
            <a:pPr lvl="1"/>
            <a:r>
              <a:rPr lang="en-US" dirty="0" err="1"/>
              <a:t>csh</a:t>
            </a:r>
            <a:r>
              <a:rPr lang="en-US" dirty="0"/>
              <a:t>	C-Shell</a:t>
            </a:r>
          </a:p>
          <a:p>
            <a:pPr lvl="1"/>
            <a:r>
              <a:rPr lang="en-US" dirty="0" err="1"/>
              <a:t>tcsh</a:t>
            </a:r>
            <a:r>
              <a:rPr lang="en-US" dirty="0"/>
              <a:t>	Tc-Shell</a:t>
            </a:r>
          </a:p>
          <a:p>
            <a:pPr lvl="1"/>
            <a:r>
              <a:rPr lang="en-US" dirty="0" err="1"/>
              <a:t>ksh</a:t>
            </a:r>
            <a:r>
              <a:rPr lang="en-US" dirty="0"/>
              <a:t>	Korn-shell</a:t>
            </a:r>
          </a:p>
          <a:p>
            <a:r>
              <a:rPr lang="en-US" dirty="0"/>
              <a:t>Shell scripts are files containing collections of commands for Linux systems that can be executed as programs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5FBA87-0F8A-BD4C-8812-3052F0FB9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8F9EF2-3371-7443-80F2-DA5287E73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889DC1-03E4-6842-B24C-766374F4E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086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0640C-1CA1-4242-9948-BD6DDD1B5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Bash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8BF71D-A106-3D4F-82D8-BEFDD2B7B8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163129"/>
          </a:xfrm>
        </p:spPr>
        <p:txBody>
          <a:bodyPr/>
          <a:lstStyle/>
          <a:p>
            <a:r>
              <a:rPr lang="en-US" dirty="0"/>
              <a:t>To create a bash shell script file, the first line must be:</a:t>
            </a:r>
          </a:p>
          <a:p>
            <a:endParaRPr lang="en-US" dirty="0"/>
          </a:p>
          <a:p>
            <a:r>
              <a:rPr lang="en-US" dirty="0"/>
              <a:t>Program loader recognizes the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#!</a:t>
            </a:r>
            <a:r>
              <a:rPr lang="en-US" dirty="0">
                <a:cs typeface="Consolas" panose="020B0609020204030204" pitchFamily="49" charset="0"/>
              </a:rPr>
              <a:t> as an interpreter directive.</a:t>
            </a:r>
            <a:r>
              <a:rPr lang="en-US" dirty="0"/>
              <a:t> This is followed by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/bin/bash </a:t>
            </a:r>
            <a:r>
              <a:rPr lang="en-US" dirty="0">
                <a:cs typeface="Consolas" panose="020B0609020204030204" pitchFamily="49" charset="0"/>
              </a:rPr>
              <a:t>which </a:t>
            </a:r>
            <a:r>
              <a:rPr lang="en-US" dirty="0"/>
              <a:t>tells the OS which shell should be used.</a:t>
            </a:r>
          </a:p>
          <a:p>
            <a:r>
              <a:rPr lang="en-US" dirty="0"/>
              <a:t>A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#</a:t>
            </a:r>
            <a:r>
              <a:rPr lang="en-US" dirty="0"/>
              <a:t> denotes a comment in the bash script.</a:t>
            </a:r>
          </a:p>
          <a:p>
            <a:r>
              <a:rPr lang="en-US" dirty="0"/>
              <a:t>Example: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D60556-50AE-8F4D-A469-C5AB32DC2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C9DAC0-F172-8B4B-BC76-7BEE18404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DD521E-3AAD-6149-A4FA-2908E641B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3BE795-7012-D74C-ABCF-7A52B33CB1BA}"/>
              </a:ext>
            </a:extLst>
          </p:cNvPr>
          <p:cNvSpPr txBox="1"/>
          <p:nvPr/>
        </p:nvSpPr>
        <p:spPr>
          <a:xfrm>
            <a:off x="1579417" y="2161309"/>
            <a:ext cx="1736373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#!/bin/bash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0B791A-13FA-DF43-A76F-E5E0108C22D2}"/>
              </a:ext>
            </a:extLst>
          </p:cNvPr>
          <p:cNvSpPr txBox="1"/>
          <p:nvPr/>
        </p:nvSpPr>
        <p:spPr>
          <a:xfrm>
            <a:off x="2687456" y="3914826"/>
            <a:ext cx="7704432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#!/bin/bash</a:t>
            </a:r>
          </a:p>
          <a:p>
            <a:endParaRPr lang="en-US" sz="20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cd /home/user</a:t>
            </a:r>
          </a:p>
          <a:p>
            <a:endParaRPr lang="en-US" sz="20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hostname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echo “Hello!” &gt; 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file.out</a:t>
            </a:r>
            <a:endParaRPr lang="en-US" sz="20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8020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1F10E-AF1A-C149-B869-723307D1F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Permissions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F61D6-135B-1E44-8740-6D0FBA70B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Before you can run a script you need to make sure the script has the appropriate permissions</a:t>
            </a:r>
          </a:p>
          <a:p>
            <a:r>
              <a:rPr lang="en-US" dirty="0"/>
              <a:t>At the command line, type,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 –l</a:t>
            </a:r>
          </a:p>
          <a:p>
            <a:r>
              <a:rPr lang="en-US" dirty="0"/>
              <a:t>Column 1:  Permissions</a:t>
            </a:r>
          </a:p>
          <a:p>
            <a:pPr lvl="1"/>
            <a:r>
              <a:rPr lang="en-US" dirty="0"/>
              <a:t>d, r, w, x</a:t>
            </a:r>
          </a:p>
          <a:p>
            <a:pPr lvl="1"/>
            <a:r>
              <a:rPr lang="en-US" dirty="0"/>
              <a:t>Owner, group, global</a:t>
            </a:r>
          </a:p>
          <a:p>
            <a:r>
              <a:rPr lang="en-US" dirty="0" err="1"/>
              <a:t>Chmod</a:t>
            </a:r>
            <a:r>
              <a:rPr lang="en-US" dirty="0"/>
              <a:t> changes permissions</a:t>
            </a:r>
          </a:p>
          <a:p>
            <a:pPr lvl="1"/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chmod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a+x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filename.sh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dirty="0"/>
              <a:t>Makes the file executable for everyone</a:t>
            </a:r>
          </a:p>
          <a:p>
            <a:r>
              <a:rPr lang="en-US" dirty="0"/>
              <a:t>Run it, using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./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filename.sh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Could also have done bash </a:t>
            </a:r>
            <a:r>
              <a:rPr lang="en-US" dirty="0" err="1"/>
              <a:t>filename.sh</a:t>
            </a:r>
            <a:r>
              <a:rPr lang="en-US" dirty="0"/>
              <a:t> and avoided permissions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9088A-FE35-4646-B9A7-E7528A043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335AFA-8388-9948-9E97-7487E7975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7945A5-735E-5546-8DD3-6791CBC1A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118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EDC75-B59F-354F-8164-1AB3C5336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Bash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4143A-B5E6-0F48-B277-A171666A60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7627"/>
            <a:ext cx="10515600" cy="2625789"/>
          </a:xfrm>
        </p:spPr>
        <p:txBody>
          <a:bodyPr>
            <a:normAutofit/>
          </a:bodyPr>
          <a:lstStyle/>
          <a:p>
            <a:r>
              <a:rPr lang="en-US" dirty="0"/>
              <a:t>Local variables are usable within the current shell</a:t>
            </a:r>
          </a:p>
          <a:p>
            <a:r>
              <a:rPr lang="en-US" dirty="0"/>
              <a:t>Environment variables are usable to any child process of the shell</a:t>
            </a:r>
          </a:p>
          <a:p>
            <a:r>
              <a:rPr lang="en-US" dirty="0"/>
              <a:t>Several pre-defined environment variables in your container</a:t>
            </a:r>
          </a:p>
          <a:p>
            <a:pPr lvl="1"/>
            <a:r>
              <a:rPr lang="en-US" dirty="0"/>
              <a:t>Type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</a:t>
            </a:r>
            <a:r>
              <a:rPr lang="en-US" dirty="0"/>
              <a:t> in the terminal window</a:t>
            </a:r>
          </a:p>
          <a:p>
            <a:r>
              <a:rPr lang="en-US" dirty="0"/>
              <a:t>Variables can be stored in arrays can be used too!</a:t>
            </a:r>
          </a:p>
          <a:p>
            <a:r>
              <a:rPr lang="en-US" dirty="0"/>
              <a:t>Examples (Try these out!)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D5FD07-0B1E-1C4F-B960-9802F69E1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A0BA5-C284-C242-A7ED-47D5C6F7A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4C22B-D7B9-F341-892C-92A975456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8D270A-F1C9-8843-98CB-6D7079B2CB3A}"/>
              </a:ext>
            </a:extLst>
          </p:cNvPr>
          <p:cNvSpPr txBox="1"/>
          <p:nvPr/>
        </p:nvSpPr>
        <p:spPr>
          <a:xfrm>
            <a:off x="1598800" y="4432749"/>
            <a:ext cx="2590774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NAME=CUBOULDER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echo $NAME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ARRAY=(Hello World)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echo ${ARRAY[0]}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06FAD7-2167-C34A-9BE9-2319982EFE51}"/>
              </a:ext>
            </a:extLst>
          </p:cNvPr>
          <p:cNvSpPr txBox="1"/>
          <p:nvPr/>
        </p:nvSpPr>
        <p:spPr>
          <a:xfrm>
            <a:off x="4916721" y="4432749"/>
            <a:ext cx="3097323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export ENVVAR=Persists!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echo $ENVVAR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/bin/bash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echo $ENVVAR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F725FB-B722-7944-AA4E-670F50642188}"/>
              </a:ext>
            </a:extLst>
          </p:cNvPr>
          <p:cNvSpPr txBox="1"/>
          <p:nvPr/>
        </p:nvSpPr>
        <p:spPr>
          <a:xfrm>
            <a:off x="1598800" y="4063417"/>
            <a:ext cx="1744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 Variables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FBA1E8-0DA9-C041-B21A-5804EE4C1597}"/>
              </a:ext>
            </a:extLst>
          </p:cNvPr>
          <p:cNvSpPr txBox="1"/>
          <p:nvPr/>
        </p:nvSpPr>
        <p:spPr>
          <a:xfrm>
            <a:off x="4916721" y="4063417"/>
            <a:ext cx="2488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Environment Variables</a:t>
            </a:r>
          </a:p>
        </p:txBody>
      </p:sp>
    </p:spTree>
    <p:extLst>
      <p:ext uri="{BB962C8B-B14F-4D97-AF65-F5344CB8AC3E}">
        <p14:creationId xmlns:p14="http://schemas.microsoft.com/office/powerpoint/2010/main" val="472987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9197D-C7D2-EC49-BE9E-774AF8C50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Bash Conditionals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11626-8061-864A-AA7A-B1D1CBF1F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varieties of conditionals exist: if then, </a:t>
            </a:r>
            <a:r>
              <a:rPr lang="en-US" dirty="0" err="1"/>
              <a:t>elif</a:t>
            </a:r>
            <a:r>
              <a:rPr lang="en-US" dirty="0"/>
              <a:t> then, else</a:t>
            </a:r>
          </a:p>
          <a:p>
            <a:r>
              <a:rPr lang="en-US" dirty="0"/>
              <a:t>Many comparative operators! (See next slides…)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Syntax is a bit odd: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07688D-3571-A24C-BAC1-E76194017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DD6CE-4B17-034A-96BF-3E20CE94C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1AF35-6354-5F42-8200-4AF68620A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A1ACBB-A1C1-B44B-94E4-869C9C4B6E1E}"/>
              </a:ext>
            </a:extLst>
          </p:cNvPr>
          <p:cNvSpPr txBox="1"/>
          <p:nvPr/>
        </p:nvSpPr>
        <p:spPr>
          <a:xfrm>
            <a:off x="1137962" y="3187338"/>
            <a:ext cx="2393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then, else </a:t>
            </a:r>
            <a:r>
              <a:rPr lang="en-US" dirty="0"/>
              <a:t>loop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D753BC-7A55-D74D-9546-E93EEA75B633}"/>
              </a:ext>
            </a:extLst>
          </p:cNvPr>
          <p:cNvSpPr txBox="1"/>
          <p:nvPr/>
        </p:nvSpPr>
        <p:spPr>
          <a:xfrm>
            <a:off x="6120737" y="3203700"/>
            <a:ext cx="3786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then,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elif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then, else </a:t>
            </a:r>
            <a:r>
              <a:rPr lang="en-US" dirty="0"/>
              <a:t>loop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56E2F1-165A-E548-8C11-C90BD43273EB}"/>
              </a:ext>
            </a:extLst>
          </p:cNvPr>
          <p:cNvSpPr txBox="1"/>
          <p:nvPr/>
        </p:nvSpPr>
        <p:spPr>
          <a:xfrm>
            <a:off x="1137962" y="3556670"/>
            <a:ext cx="2970685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[ $x –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gt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10 ]; then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echo $x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 	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hostname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F863BA-6829-384D-B20D-85399FBAC7EE}"/>
              </a:ext>
            </a:extLst>
          </p:cNvPr>
          <p:cNvSpPr txBox="1"/>
          <p:nvPr/>
        </p:nvSpPr>
        <p:spPr>
          <a:xfrm>
            <a:off x="6120737" y="3573032"/>
            <a:ext cx="4250998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[ $x –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gt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10 ]; then 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echo $x</a:t>
            </a:r>
          </a:p>
          <a:p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elif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[ $x -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lt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4 ]; then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let x++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 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hostname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</a:t>
            </a:r>
          </a:p>
        </p:txBody>
      </p:sp>
    </p:spTree>
    <p:extLst>
      <p:ext uri="{BB962C8B-B14F-4D97-AF65-F5344CB8AC3E}">
        <p14:creationId xmlns:p14="http://schemas.microsoft.com/office/powerpoint/2010/main" val="3414009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3C2E7-42F0-4BE4-9F33-3DBF00657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319" dirty="0"/>
              <a:t>Tests</a:t>
            </a:r>
            <a:r>
              <a:rPr lang="en-US" spc="-177" dirty="0"/>
              <a:t> </a:t>
            </a:r>
            <a:r>
              <a:rPr lang="en-US" spc="-649" dirty="0"/>
              <a:t>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65EFD-0CE3-4F7F-8799-CE56CD05D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7025"/>
            <a:ext cx="10515600" cy="4466318"/>
          </a:xfrm>
        </p:spPr>
        <p:txBody>
          <a:bodyPr>
            <a:normAutofit/>
          </a:bodyPr>
          <a:lstStyle/>
          <a:p>
            <a:r>
              <a:rPr lang="en-US" dirty="0"/>
              <a:t>Conditions are evaluated between </a:t>
            </a:r>
            <a:r>
              <a:rPr lang="en-US" dirty="0">
                <a:latin typeface="Consolas" panose="020B0609020204030204" pitchFamily="49" charset="0"/>
              </a:rPr>
              <a:t>[ ] </a:t>
            </a:r>
            <a:r>
              <a:rPr lang="en-US" dirty="0"/>
              <a:t>or </a:t>
            </a:r>
            <a:r>
              <a:rPr lang="en-US" dirty="0">
                <a:latin typeface="Consolas" panose="020B0609020204030204" pitchFamily="49" charset="0"/>
              </a:rPr>
              <a:t>[[ ]] </a:t>
            </a:r>
            <a:r>
              <a:rPr lang="en-US" dirty="0"/>
              <a:t>after the test word.</a:t>
            </a:r>
          </a:p>
          <a:p>
            <a:r>
              <a:rPr lang="en-US" dirty="0"/>
              <a:t>File comparisons</a:t>
            </a:r>
          </a:p>
          <a:p>
            <a:pPr lvl="1"/>
            <a:r>
              <a:rPr lang="en-US" dirty="0"/>
              <a:t>Exists	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[ -f file ]</a:t>
            </a:r>
          </a:p>
          <a:p>
            <a:pPr lvl="1"/>
            <a:r>
              <a:rPr lang="en-US" dirty="0"/>
              <a:t>Executable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[ -x file ]</a:t>
            </a:r>
          </a:p>
          <a:p>
            <a:pPr lvl="1"/>
            <a:r>
              <a:rPr lang="en-US" dirty="0"/>
              <a:t>Newer than    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[ file1 -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nt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file2 ]</a:t>
            </a:r>
          </a:p>
          <a:p>
            <a:pPr lvl="1"/>
            <a:r>
              <a:rPr lang="en-US" dirty="0"/>
              <a:t>Older than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[ file1 -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ot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file2 ]</a:t>
            </a:r>
          </a:p>
          <a:p>
            <a:r>
              <a:rPr lang="en-US" dirty="0"/>
              <a:t>Integer comparisons</a:t>
            </a:r>
          </a:p>
          <a:p>
            <a:pPr lvl="1"/>
            <a:r>
              <a:rPr lang="en-US" dirty="0"/>
              <a:t>Equal	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[ num1 -eq num2 ]</a:t>
            </a:r>
          </a:p>
          <a:p>
            <a:pPr lvl="1"/>
            <a:r>
              <a:rPr lang="en-US" dirty="0"/>
              <a:t>Not Equal	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[ num1 -ne num2 ]</a:t>
            </a:r>
          </a:p>
          <a:p>
            <a:pPr lvl="1"/>
            <a:r>
              <a:rPr lang="en-US" dirty="0"/>
              <a:t>Less than	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[ num1 -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lt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num2 ]</a:t>
            </a:r>
          </a:p>
          <a:p>
            <a:pPr lvl="1"/>
            <a:r>
              <a:rPr lang="en-US" dirty="0"/>
              <a:t>Less or equal  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[ num1 -le num2 ]</a:t>
            </a:r>
          </a:p>
          <a:p>
            <a:pPr lvl="1"/>
            <a:r>
              <a:rPr lang="en-US" dirty="0"/>
              <a:t>Greater than  	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[ num1 -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ge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 num2 ]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79490-AF4D-46D3-A471-BB09CB967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4/12/19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47E38C-4F22-40FA-8C34-4AD9043FC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Bash Scripting and Jobs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FAF8C-19C8-489F-8DE1-80B040E7F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1654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ample" id="{136DCCF9-56F0-2149-856F-315BA5D9D1CA}" vid="{D06CB102-DD95-5D48-B327-DF65A4E2E8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4512</TotalTime>
  <Words>1153</Words>
  <Application>Microsoft Macintosh PowerPoint</Application>
  <PresentationFormat>Widescreen</PresentationFormat>
  <Paragraphs>285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Arial</vt:lpstr>
      <vt:lpstr>Arial Narrow</vt:lpstr>
      <vt:lpstr>Calibri</vt:lpstr>
      <vt:lpstr>Consolas</vt:lpstr>
      <vt:lpstr>Courier New</vt:lpstr>
      <vt:lpstr>Helvetica</vt:lpstr>
      <vt:lpstr>Helvetica Light</vt:lpstr>
      <vt:lpstr>Tahoma</vt:lpstr>
      <vt:lpstr>Wingdings</vt:lpstr>
      <vt:lpstr>Office Theme</vt:lpstr>
      <vt:lpstr>Bash Scripting</vt:lpstr>
      <vt:lpstr>Bash Scripting</vt:lpstr>
      <vt:lpstr>Outline</vt:lpstr>
      <vt:lpstr>Bash?</vt:lpstr>
      <vt:lpstr>Bash Script</vt:lpstr>
      <vt:lpstr>Permissions</vt:lpstr>
      <vt:lpstr>Bash Variables</vt:lpstr>
      <vt:lpstr>Bash Conditionals</vt:lpstr>
      <vt:lpstr>Tests I</vt:lpstr>
      <vt:lpstr>Tests II</vt:lpstr>
      <vt:lpstr>Example: Testing a Variable</vt:lpstr>
      <vt:lpstr>Example: Testing a Variable</vt:lpstr>
      <vt:lpstr>Bash Iteration</vt:lpstr>
      <vt:lpstr>Example: File Creation</vt:lpstr>
      <vt:lpstr>Example: File Creation</vt:lpstr>
      <vt:lpstr>Command and Variable Substitution</vt:lpstr>
      <vt:lpstr>The Many Braces of Bash</vt:lpstr>
      <vt:lpstr>Quoting</vt:lpstr>
      <vt:lpstr>Command Line Arguments</vt:lpstr>
      <vt:lpstr>Example: User Specified Files </vt:lpstr>
      <vt:lpstr>Example: User Specified Files</vt:lpstr>
      <vt:lpstr>Thanks!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Bash Scripting and Job Submission</dc:title>
  <dc:creator>Microsoft Office User</dc:creator>
  <cp:lastModifiedBy>Microsoft Office User</cp:lastModifiedBy>
  <cp:revision>56</cp:revision>
  <cp:lastPrinted>2019-07-26T18:47:48Z</cp:lastPrinted>
  <dcterms:created xsi:type="dcterms:W3CDTF">2019-04-12T10:19:00Z</dcterms:created>
  <dcterms:modified xsi:type="dcterms:W3CDTF">2019-07-26T18:48:01Z</dcterms:modified>
</cp:coreProperties>
</file>

<file path=docProps/thumbnail.jpeg>
</file>